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3" r:id="rId5"/>
    <p:sldId id="258" r:id="rId6"/>
    <p:sldId id="259" r:id="rId7"/>
    <p:sldId id="266" r:id="rId8"/>
    <p:sldId id="267" r:id="rId9"/>
    <p:sldId id="262" r:id="rId10"/>
    <p:sldId id="274" r:id="rId11"/>
    <p:sldId id="264" r:id="rId12"/>
    <p:sldId id="268" r:id="rId13"/>
    <p:sldId id="265" r:id="rId14"/>
    <p:sldId id="271" r:id="rId15"/>
    <p:sldId id="260" r:id="rId16"/>
    <p:sldId id="263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260B-A1CE-4D41-BBD5-27C164614167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4F22-0E0E-468B-9E3D-79CCCE64E8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7961-0D17-42E7-B4BA-3AB270FAB54D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6374-936C-4760-A705-7CC275201F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BD92-945A-4082-B41D-5DD7CA932C72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F645-ABDB-4E65-BD0F-C706C78BE9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2ADE-A83C-4B66-ABCA-3453EC027CCD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9E9C-B109-4EB2-AAFA-398CB25481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5DE2-BC73-4768-9BE1-87CBAC9B0094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548E-DA9E-46FC-8A3C-FC45C8439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B250-B478-4675-9768-D39C30512DE7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79F3-52A4-4A55-93C4-41FF3F69F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3BC9-A76C-4B58-A592-2223C6D90AE1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DD29-D6D3-4A39-AAD8-21E342775A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155C-CC90-47A0-A03B-A235491BD94B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2FA0-8680-400F-92D7-2D215ADE3D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0AA9-1B06-408E-8E2F-FFC5D2AED3DE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5A36-ACFD-4916-9DA8-2372916351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ECA3-66F2-4188-8046-BEF296B0025D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424C-62FB-417A-9312-AA78259576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3E30-62C6-4E03-97B5-B26D1B4D859E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9626-244F-481B-AAD4-437A13902D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810A1-A7A7-48F6-B214-5666686BE980}" type="datetimeFigureOut">
              <a:rPr lang="pl-PL"/>
              <a:pPr>
                <a:defRPr/>
              </a:pPr>
              <a:t>08.08.2018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4D89C-6D32-481C-95F2-B8B5658C36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634"/>
            <a:ext cx="9144000" cy="543007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-55563"/>
            <a:ext cx="6153150" cy="2360881"/>
          </a:xfrm>
          <a:prstGeom prst="rect">
            <a:avLst/>
          </a:prstGeom>
          <a:solidFill>
            <a:schemeClr val="accent6">
              <a:alpha val="78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0" y="128032"/>
            <a:ext cx="5719763" cy="1593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ODNAWIALNE ŹRÓDŁA ENERGII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/>
                <a:ea typeface="Open Sans"/>
                <a:cs typeface="Open Sans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/>
                <a:ea typeface="Open Sans"/>
                <a:cs typeface="Open Sans"/>
              </a:rPr>
            </a:b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DLA MIESZKAŃCÓW GMINY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SYCÓW</a:t>
            </a:r>
          </a:p>
          <a:p>
            <a:pPr algn="ctr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Z DOFINANSOWANIEM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DO 85%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64368" y="-242999"/>
            <a:ext cx="5319713" cy="9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3318" name="Picture 12" descr="logotypy ue rpo lodzk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6713"/>
            <a:ext cx="91440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95" y="0"/>
            <a:ext cx="2155105" cy="27441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5802313"/>
            <a:ext cx="1609725" cy="8096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" y="2700929"/>
            <a:ext cx="7379218" cy="3184715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403761"/>
            <a:ext cx="7886700" cy="1325563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Produkcja energii z PV /</a:t>
            </a:r>
            <a:b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zużycie energii w domu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5" y="403760"/>
            <a:ext cx="1055904" cy="12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760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Co z VAT?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8363"/>
            <a:ext cx="7886700" cy="43513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Stawki VAT dla instalacji fotowoltaicznych wynoszą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8% i 23%. </a:t>
            </a:r>
            <a:b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000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VAT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kosztem dotacji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ponosi go każdy z mieszkańców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28650" y="4291013"/>
          <a:ext cx="7796084" cy="2218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8042">
                  <a:extLst>
                    <a:ext uri="{9D8B030D-6E8A-4147-A177-3AD203B41FA5}"/>
                  </a:extLst>
                </a:gridCol>
                <a:gridCol w="3898042">
                  <a:extLst>
                    <a:ext uri="{9D8B030D-6E8A-4147-A177-3AD203B41FA5}"/>
                  </a:extLst>
                </a:gridCol>
              </a:tblGrid>
              <a:tr h="602915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23%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Dom mieszkalny</a:t>
                      </a:r>
                      <a:r>
                        <a:rPr lang="pl-PL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pl-PL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l-PL" sz="16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pl-PL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 powierzchni mieszkalnej, która nie przekracza 300m2)</a:t>
                      </a:r>
                      <a:endParaRPr lang="pl-PL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Grunt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Budynek gospodarczy</a:t>
                      </a:r>
                      <a:br>
                        <a:rPr lang="pl-PL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l-PL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pl-PL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który nie znajduje się w bryle budynku</a:t>
                      </a:r>
                      <a:r>
                        <a:rPr lang="pl-PL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mieszkalnego)</a:t>
                      </a:r>
                      <a:endParaRPr lang="pl-PL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594" name="Picture 20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788" y="342900"/>
            <a:ext cx="11112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8" y="357189"/>
            <a:ext cx="1111250" cy="14149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Kalkulacje (szacunkowe)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18844"/>
              </p:ext>
            </p:extLst>
          </p:nvPr>
        </p:nvGraphicFramePr>
        <p:xfrm>
          <a:off x="628650" y="1825625"/>
          <a:ext cx="7796213" cy="4483100"/>
        </p:xfrm>
        <a:graphic>
          <a:graphicData uri="http://schemas.openxmlformats.org/drawingml/2006/table">
            <a:tbl>
              <a:tblPr/>
              <a:tblGrid>
                <a:gridCol w="4030663"/>
                <a:gridCol w="3765550"/>
              </a:tblGrid>
              <a:tr h="7524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Szacunkowy koszt kompletnej instalacji fotowoltaicznej (3,48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kWp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) - 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ok. 22,620,00 zł netto 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Dotacja w wysokości 85%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19227,00 zł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(22620,00 zł x 85%)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Koszty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Projekt -430,50 zł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VAT (8%) – 1809,60 zł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</a:tr>
              <a:tr h="171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Koszt inwestycji z dotacją </a:t>
                      </a: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22620,00zł-19227,00zł=3393,00zł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/>
                      </a:r>
                      <a:b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+projekt </a:t>
                      </a:r>
                      <a:b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+VAT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/>
                      </a:r>
                      <a:b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3393,00 +1809,60 =</a:t>
                      </a:r>
                      <a:b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kumimoji="0" lang="pl-P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5202,60 zł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</a:tr>
            </a:tbl>
          </a:graphicData>
        </a:graphic>
      </p:graphicFrame>
      <p:pic>
        <p:nvPicPr>
          <p:cNvPr id="22547" name="Picture 21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354013"/>
            <a:ext cx="1114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4" y="354014"/>
            <a:ext cx="1122363" cy="14291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54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Szacowany zwrot z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406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62802"/>
              </p:ext>
            </p:extLst>
          </p:nvPr>
        </p:nvGraphicFramePr>
        <p:xfrm>
          <a:off x="538163" y="1825625"/>
          <a:ext cx="5401447" cy="1337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3263">
                  <a:extLst>
                    <a:ext uri="{9D8B030D-6E8A-4147-A177-3AD203B41FA5}"/>
                  </a:extLst>
                </a:gridCol>
                <a:gridCol w="1738184">
                  <a:extLst>
                    <a:ext uri="{9D8B030D-6E8A-4147-A177-3AD203B41FA5}"/>
                  </a:extLst>
                </a:gridCol>
              </a:tblGrid>
              <a:tr h="3744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Szacunkowa opłacalność</a:t>
                      </a:r>
                      <a:endParaRPr lang="pl-PL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7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Roczna produkcja energii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3000</a:t>
                      </a:r>
                      <a:r>
                        <a:rPr lang="pl-PL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kWh</a:t>
                      </a: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166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3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Roczna oszczędność z instalacji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1935,00 </a:t>
                      </a:r>
                      <a:r>
                        <a:rPr lang="pl-PL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zł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5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81444"/>
              </p:ext>
            </p:extLst>
          </p:nvPr>
        </p:nvGraphicFramePr>
        <p:xfrm>
          <a:off x="538163" y="3246438"/>
          <a:ext cx="5400675" cy="582519"/>
        </p:xfrm>
        <a:graphic>
          <a:graphicData uri="http://schemas.openxmlformats.org/drawingml/2006/table">
            <a:tbl>
              <a:tblPr/>
              <a:tblGrid>
                <a:gridCol w="3671887"/>
                <a:gridCol w="1728788"/>
              </a:tblGrid>
              <a:tr h="27781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91430" marR="91430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Koszt inwestycji z dotacją </a:t>
                      </a:r>
                    </a:p>
                  </a:txBody>
                  <a:tcPr marL="91430" marR="91430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5202,60 zł</a:t>
                      </a:r>
                    </a:p>
                  </a:txBody>
                  <a:tcPr marL="91430" marR="91430" marT="45673" marB="456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265863" y="2324100"/>
            <a:ext cx="2249487" cy="83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Zwrot z inwestycji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5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(przy przyjętych założeniach)  </a:t>
            </a:r>
            <a:br>
              <a:rPr lang="pl-PL" sz="105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Ok. 3 lata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17588" y="4519613"/>
            <a:ext cx="6926262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50310,00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 oszczędności po 26 latach !!! </a:t>
            </a:r>
          </a:p>
        </p:txBody>
      </p:sp>
      <p:pic>
        <p:nvPicPr>
          <p:cNvPr id="23584" name="Picture 34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330200"/>
            <a:ext cx="10779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63" y="333665"/>
            <a:ext cx="1086644" cy="138366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40138"/>
              </p:ext>
            </p:extLst>
          </p:nvPr>
        </p:nvGraphicFramePr>
        <p:xfrm>
          <a:off x="794456" y="4921251"/>
          <a:ext cx="7720893" cy="1634094"/>
        </p:xfrm>
        <a:graphic>
          <a:graphicData uri="http://schemas.openxmlformats.org/drawingml/2006/table">
            <a:tbl>
              <a:tblPr/>
              <a:tblGrid>
                <a:gridCol w="857877"/>
                <a:gridCol w="857877"/>
                <a:gridCol w="857877"/>
                <a:gridCol w="857877"/>
                <a:gridCol w="857877"/>
                <a:gridCol w="857877"/>
                <a:gridCol w="857877"/>
                <a:gridCol w="857877"/>
                <a:gridCol w="857877"/>
              </a:tblGrid>
              <a:tr h="272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272349"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272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25155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32895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272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838" y="193675"/>
            <a:ext cx="7886700" cy="1325563"/>
          </a:xfrm>
          <a:solidFill>
            <a:srgbClr val="70AD47"/>
          </a:solidFill>
          <a:ln/>
        </p:spPr>
        <p:txBody>
          <a:bodyPr/>
          <a:lstStyle/>
          <a:p>
            <a:pPr eaLnBrk="1" hangingPunct="1"/>
            <a:r>
              <a:rPr lang="pl-PL" smtClean="0"/>
              <a:t>    </a:t>
            </a:r>
            <a:r>
              <a:rPr lang="pl-P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Przykładowy rachunek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812088" y="0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7654" name="Picture 34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013" y="184150"/>
            <a:ext cx="10779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12888"/>
            <a:ext cx="4122738" cy="5151437"/>
          </a:xfrm>
        </p:spPr>
      </p:pic>
      <p:pic>
        <p:nvPicPr>
          <p:cNvPr id="2766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63988" y="2946400"/>
            <a:ext cx="5089525" cy="120650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93675"/>
            <a:ext cx="1108075" cy="14109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Terminy naboru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643944" y="2138363"/>
            <a:ext cx="7871406" cy="4584409"/>
          </a:xfrm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22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Nabór wniosków dla mieszkańców w terminie</a:t>
            </a:r>
            <a:br>
              <a:rPr lang="pl-PL" sz="22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</a:br>
            <a:r>
              <a:rPr lang="pl-PL" sz="22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tylko do: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pl-PL" sz="3700" b="1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37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24.08.2018 r.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Wizje lokalne, projekty techniczne, dokumenty aplikacyjne – przetarg , wykonanie, rozlicznie, okres trwałości projektu 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pl-PL" sz="15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Należy dostarczyć wypełnioną deklarację do Sekretariatu Urzędu Miasta I Gminy Syców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Sekretariat czynny w dni robocze od 7:30 do 15:30. 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We wtorki od 8:30 do </a:t>
            </a:r>
            <a:r>
              <a:rPr lang="pl-PL" sz="1500" b="1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16:30.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pl-PL" sz="15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FF0000"/>
                </a:solidFill>
              </a:rPr>
              <a:t>Koszty po stronie mieszkańców 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FF0000"/>
                </a:solidFill>
              </a:rPr>
              <a:t>350,00  (netto) , 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r>
              <a:rPr lang="pl-PL" sz="1500" b="1" dirty="0" smtClean="0">
                <a:solidFill>
                  <a:srgbClr val="FF0000"/>
                </a:solidFill>
              </a:rPr>
              <a:t>430,50 brutto</a:t>
            </a:r>
          </a:p>
          <a:p>
            <a:pPr marL="0" indent="0" algn="ctr" eaLnBrk="1" hangingPunct="1">
              <a:lnSpc>
                <a:spcPct val="70000"/>
              </a:lnSpc>
              <a:buFont typeface="Arial" charset="0"/>
              <a:buNone/>
            </a:pPr>
            <a:endParaRPr lang="pl-PL" sz="15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5604" name="Picture 6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888" y="430213"/>
            <a:ext cx="10302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87" y="355600"/>
            <a:ext cx="1045369" cy="13311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725" y="2305050"/>
            <a:ext cx="7886700" cy="37544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DZIĘKUJEMY </a:t>
            </a:r>
            <a:br>
              <a:rPr lang="pl-PL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</a:br>
            <a:r>
              <a:rPr lang="pl-PL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/>
                <a:ea typeface="Open Sans Extrabold"/>
                <a:cs typeface="Open Sans Extrabold"/>
              </a:rPr>
              <a:t>ZA UWAGĘ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"/>
              <a:ea typeface="Open Sans"/>
              <a:cs typeface="Open Sans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/>
                <a:ea typeface="Open Sans"/>
                <a:cs typeface="Open Sans"/>
              </a:rPr>
              <a:t>i zapraszamy do współpracy</a:t>
            </a:r>
          </a:p>
        </p:txBody>
      </p:sp>
      <p:pic>
        <p:nvPicPr>
          <p:cNvPr id="26627" name="Picture 7" descr="https://upload.wikimedia.org/wikipedia/commons/thumb/f/ff/POL_gmina_Bia%C5%82a_COA.svg/750px-POL_gmina_Bia%C5%82a_COA.svg.pn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57900" y="228600"/>
            <a:ext cx="1612900" cy="1963738"/>
          </a:xfrm>
        </p:spPr>
      </p:pic>
      <p:pic>
        <p:nvPicPr>
          <p:cNvPr id="26628" name="Picture 8" descr="logotypy ue rpo lodzk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5446713"/>
            <a:ext cx="88804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5767387"/>
            <a:ext cx="1609725" cy="8096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28600"/>
            <a:ext cx="1612900" cy="20537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O programie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538163" y="2551113"/>
            <a:ext cx="7886700" cy="20621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20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Działanie Regionalnego Programu Operacyjnego dla województwa dolnośląskiego na lata 2014-2020</a:t>
            </a:r>
          </a:p>
          <a:p>
            <a:pPr marL="0" indent="0" eaLnBrk="1" hangingPunct="1">
              <a:buFont typeface="Arial" charset="0"/>
              <a:buNone/>
            </a:pPr>
            <a:endParaRPr lang="pl-PL" altLang="pl-PL" sz="2000" b="1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pl-PL" altLang="pl-PL" sz="20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Działanie 3.4.1. " Odnawialne Źródła Energii"</a:t>
            </a:r>
            <a:endParaRPr lang="pl-PL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97388" y="1066800"/>
            <a:ext cx="422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85%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dofinansowania</a:t>
            </a:r>
          </a:p>
        </p:txBody>
      </p:sp>
      <p:pic>
        <p:nvPicPr>
          <p:cNvPr id="14341" name="Picture 8" descr="logotypy ue rpo lodz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5446713"/>
            <a:ext cx="88804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355600"/>
            <a:ext cx="106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5747543"/>
            <a:ext cx="1609725" cy="8096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2" y="368790"/>
            <a:ext cx="1087438" cy="13214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lvl="0"/>
            <a:r>
              <a:rPr lang="pl-PL" sz="3200" b="1" dirty="0"/>
              <a:t>Obszar Interwencji Doliny Baryczy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(</a:t>
            </a:r>
            <a:r>
              <a:rPr lang="pl-PL" sz="3200" b="1" dirty="0"/>
              <a:t>OIDB). </a:t>
            </a:r>
            <a:endParaRPr lang="en-US" sz="3200" dirty="0"/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8363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skład Obszaru Interwencji Doliny Baryczy wchodzą Gminy: </a:t>
            </a:r>
            <a:endParaRPr lang="en-US" sz="2400" dirty="0"/>
          </a:p>
          <a:p>
            <a:pPr lvl="0"/>
            <a:r>
              <a:rPr lang="pl-PL" sz="2400" b="1" dirty="0"/>
              <a:t>wiejskie – Jemielno, Niechlów, Cieszków, Krośnice, Dobroszyce, Dziadowa Kłoda, Zawonia, Wińsko </a:t>
            </a:r>
            <a:endParaRPr lang="en-US" sz="2400" dirty="0"/>
          </a:p>
          <a:p>
            <a:pPr lvl="0"/>
            <a:r>
              <a:rPr lang="pl-PL" sz="2400" b="1" dirty="0"/>
              <a:t>miejsko-wiejskie – Góra, Wąsosz, Milicz, Bierutów, Międzybórz, Syców, Twardogóra, Prusice, Żmigród, Brzeg Dolny, </a:t>
            </a:r>
            <a:r>
              <a:rPr lang="pl-PL" sz="2400" b="1" dirty="0" smtClean="0"/>
              <a:t>Wołów</a:t>
            </a:r>
          </a:p>
          <a:p>
            <a:pPr lvl="0"/>
            <a:endParaRPr lang="pl-PL" sz="2400" b="1" dirty="0"/>
          </a:p>
          <a:p>
            <a:pPr marL="0" lvl="0" indent="0" algn="ctr">
              <a:buNone/>
            </a:pPr>
            <a:r>
              <a:rPr lang="pl-PL" sz="2400" b="1" dirty="0" smtClean="0"/>
              <a:t>Kwota do podziału 545 000 euro</a:t>
            </a:r>
            <a:endParaRPr lang="en-US" sz="2400" dirty="0"/>
          </a:p>
          <a:p>
            <a:pPr marL="0" indent="0" algn="just" eaLnBrk="1" hangingPunct="1">
              <a:buNone/>
            </a:pPr>
            <a:endParaRPr lang="pl-PL" sz="24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5364" name="Picture 7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075" y="379413"/>
            <a:ext cx="10779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5" y="357188"/>
            <a:ext cx="1055904" cy="13445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Co to jest instalacja OZE?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8363"/>
            <a:ext cx="7886700" cy="4351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Energie odnawialne to takie, których źródła są niewyczerpalne i które są najmniej szkodliwe dla środowiska.</a:t>
            </a:r>
          </a:p>
          <a:p>
            <a:pPr marL="0" indent="0" eaLnBrk="1" hangingPunct="1">
              <a:buFont typeface="Arial" charset="0"/>
              <a:buNone/>
            </a:pPr>
            <a:endParaRPr lang="pl-PL" altLang="pl-PL" sz="24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altLang="pl-PL" sz="2400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W ramach realizacji projektu proponujemy montaż </a:t>
            </a:r>
            <a:r>
              <a:rPr lang="pl-PL" altLang="pl-PL" sz="2400" b="1" dirty="0" smtClean="0">
                <a:solidFill>
                  <a:srgbClr val="203864"/>
                </a:solidFill>
                <a:latin typeface="Open Sans"/>
                <a:ea typeface="Open Sans"/>
                <a:cs typeface="Open Sans"/>
              </a:rPr>
              <a:t>paneli fotowoltaicznych.</a:t>
            </a:r>
          </a:p>
          <a:p>
            <a:pPr marL="0" indent="0" eaLnBrk="1" hangingPunct="1">
              <a:buFont typeface="Arial" charset="0"/>
              <a:buNone/>
            </a:pPr>
            <a:endParaRPr lang="pl-PL" altLang="pl-PL" sz="2400" b="1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sz="2400" b="1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  <a:p>
            <a:pPr marL="0" indent="0" algn="just" eaLnBrk="1" hangingPunct="1"/>
            <a:endParaRPr lang="pl-PL" sz="2400" dirty="0" smtClean="0">
              <a:solidFill>
                <a:srgbClr val="203864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5364" name="Picture 7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075" y="379413"/>
            <a:ext cx="10779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4392613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357189"/>
            <a:ext cx="1055904" cy="13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0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/>
                <a:ea typeface="Open Sans Extrabold"/>
                <a:cs typeface="Open Sans Extrabold"/>
              </a:rPr>
              <a:t>  </a:t>
            </a:r>
            <a:r>
              <a:rPr lang="pl-PL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/>
                <a:ea typeface="Open Sans Extrabold"/>
                <a:cs typeface="Open Sans Extrabold"/>
              </a:rPr>
              <a:t>Czym jest fotowoltaika i jak działa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38163" y="1882775"/>
            <a:ext cx="7886700" cy="43513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600" b="1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Fotowoltaika</a:t>
            </a:r>
            <a:r>
              <a:rPr lang="pl-PL" altLang="pl-PL" sz="1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technologia pozwalająca na wytwarzanie energii elektrycznej wykorzystując – </a:t>
            </a:r>
            <a:r>
              <a:rPr lang="pl-PL" altLang="pl-PL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słońce. </a:t>
            </a:r>
          </a:p>
        </p:txBody>
      </p:sp>
      <p:pic>
        <p:nvPicPr>
          <p:cNvPr id="16388" name="Picture 2" descr="Znalezione obrazy dla zapytania mikroinstalacja fotowoltaiczna jak dzi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6813" y="2894013"/>
            <a:ext cx="40894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/>
          <p:nvPr/>
        </p:nvSpPr>
        <p:spPr>
          <a:xfrm>
            <a:off x="963613" y="5686425"/>
            <a:ext cx="2541587" cy="668338"/>
          </a:xfrm>
          <a:prstGeom prst="rect">
            <a:avLst/>
          </a:prstGeom>
          <a:noFill/>
          <a:ln cap="flat"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pomocą inwertera (falownika) zostaje on przekształcony na prąd zmienny</a:t>
            </a:r>
            <a:endParaRPr lang="pl-PL" sz="105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6416675" y="3321050"/>
            <a:ext cx="2008188" cy="1052513"/>
          </a:xfrm>
          <a:prstGeom prst="rect">
            <a:avLst/>
          </a:prstGeom>
          <a:noFill/>
          <a:ln cap="flat"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licznikowi dwukierunkowemu, nadmiar prądu jest oddawany lub pobierany </a:t>
            </a:r>
            <a:b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sieci publicznej</a:t>
            </a:r>
            <a:endParaRPr lang="pl-PL" sz="105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538163" y="3425825"/>
            <a:ext cx="2049462" cy="1052513"/>
          </a:xfrm>
          <a:prstGeom prst="rect">
            <a:avLst/>
          </a:prstGeom>
          <a:noFill/>
          <a:ln cap="flat"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ogniwom fotowoltaicznym, zawartym </a:t>
            </a:r>
            <a:b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modułach fotowoltaicznych powstaje prąd stały</a:t>
            </a:r>
            <a:endParaRPr lang="pl-PL" sz="105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461000" y="5665788"/>
            <a:ext cx="2963863" cy="668337"/>
          </a:xfrm>
          <a:prstGeom prst="rect">
            <a:avLst/>
          </a:prstGeom>
          <a:noFill/>
          <a:ln cap="flat"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100" kern="0" dirty="0">
                <a:solidFill>
                  <a:srgbClr val="1F4E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Inwerter, który ma większą częstotliwość, sprawia, że prąd z instalacji PV wykorzystywany jest jako pierwszy!</a:t>
            </a:r>
            <a:endParaRPr lang="pl-PL" sz="105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393" name="Picture 12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341313"/>
            <a:ext cx="10652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341314"/>
            <a:ext cx="1065213" cy="13563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 Przykładowe instalacje fotowoltaiczne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5" y="2130425"/>
            <a:ext cx="2616200" cy="156368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/>
          <a:srcRect t="18093" r="32890"/>
          <a:stretch/>
        </p:blipFill>
        <p:spPr>
          <a:xfrm>
            <a:off x="5911850" y="4110038"/>
            <a:ext cx="2424113" cy="189865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/>
          <a:srcRect b="11087"/>
          <a:stretch/>
        </p:blipFill>
        <p:spPr>
          <a:xfrm>
            <a:off x="612775" y="2130425"/>
            <a:ext cx="2535238" cy="156368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4110038"/>
            <a:ext cx="2535238" cy="189865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850" y="2130425"/>
            <a:ext cx="2424113" cy="156368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625" y="4110038"/>
            <a:ext cx="2616200" cy="189865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7" name="Picture 11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79413"/>
            <a:ext cx="10287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9414"/>
            <a:ext cx="1023938" cy="1303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 </a:t>
            </a:r>
            <a:r>
              <a:rPr lang="pl-PL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Fotowoltaika</a:t>
            </a: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Niemcy-Polska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38163" y="1882775"/>
            <a:ext cx="7886700" cy="43513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koniec 2016 roku moc </a:t>
            </a:r>
            <a:r>
              <a:rPr lang="pl-PL" altLang="pl-PL" sz="16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fotowoltaiki</a:t>
            </a:r>
            <a:r>
              <a:rPr lang="pl-PL" altLang="pl-PL" sz="1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pl-PL" altLang="pl-PL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Niemczech</a:t>
            </a:r>
            <a:r>
              <a:rPr lang="pl-PL" altLang="pl-PL" sz="1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wynosiła </a:t>
            </a:r>
            <a:r>
              <a:rPr lang="pl-PL" altLang="pl-PL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1,542 GW</a:t>
            </a:r>
            <a:r>
              <a:rPr lang="pl-PL" altLang="pl-PL" sz="16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natomiast w </a:t>
            </a:r>
            <a:r>
              <a:rPr lang="pl-PL" altLang="pl-PL" sz="16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Polsce 192,82 MW. 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436" name="Wykres 13"/>
          <p:cNvGraphicFramePr>
            <a:graphicFrameLocks/>
          </p:cNvGraphicFramePr>
          <p:nvPr/>
        </p:nvGraphicFramePr>
        <p:xfrm>
          <a:off x="1514475" y="2982913"/>
          <a:ext cx="6189663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r:id="rId3" imgW="6194073" imgH="3505504" progId="Excel.Chart.8">
                  <p:embed/>
                </p:oleObj>
              </mc:Choice>
              <mc:Fallback>
                <p:oleObj r:id="rId3" imgW="6194073" imgH="3505504" progId="Excel.Chart.8">
                  <p:embed/>
                  <p:pic>
                    <p:nvPicPr>
                      <p:cNvPr id="0" name="Wykres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982913"/>
                        <a:ext cx="6189663" cy="350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8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4013"/>
            <a:ext cx="1041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6901"/>
            <a:ext cx="1023938" cy="1303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 </a:t>
            </a:r>
            <a:r>
              <a:rPr lang="pl-PL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Fotowoltaika</a:t>
            </a: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Niemcy-Polska</a:t>
            </a:r>
            <a:b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 </a:t>
            </a:r>
            <a:r>
              <a:rPr lang="pl-P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nasłonecznienie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53338" y="157163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9459" name="Picture 6" descr="Znalezione obrazy dla zapytania nasłonecznienie niem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2101850"/>
            <a:ext cx="88106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342900"/>
            <a:ext cx="10302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70" y="357189"/>
            <a:ext cx="1041017" cy="13255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638" y="357188"/>
            <a:ext cx="7886700" cy="132556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 Kalkulacje (szacunkowe)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00950" y="122238"/>
            <a:ext cx="609600" cy="790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963863" y="2695575"/>
            <a:ext cx="3997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DZIŚ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pl-PL" sz="1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BEZ INSTALACJI FOTOWOLTAICZNEJ</a:t>
            </a:r>
            <a:endParaRPr lang="pl-PL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94409"/>
              </p:ext>
            </p:extLst>
          </p:nvPr>
        </p:nvGraphicFramePr>
        <p:xfrm>
          <a:off x="528638" y="3219450"/>
          <a:ext cx="7886700" cy="680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/>
                  </a:extLst>
                </a:gridCol>
                <a:gridCol w="2628900">
                  <a:extLst>
                    <a:ext uri="{9D8B030D-6E8A-4147-A177-3AD203B41FA5}"/>
                  </a:extLst>
                </a:gridCol>
                <a:gridCol w="2628900">
                  <a:extLst>
                    <a:ext uri="{9D8B030D-6E8A-4147-A177-3AD203B41FA5}"/>
                  </a:extLst>
                </a:gridCol>
              </a:tblGrid>
              <a:tr h="31521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ZUŻYCIE (rok)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CENA PRĄDU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RACHUNEK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773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3000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0,75 </a:t>
                      </a:r>
                      <a:r>
                        <a:rPr lang="pl-P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2250,00</a:t>
                      </a:r>
                      <a:r>
                        <a:rPr lang="pl-PL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zł</a:t>
                      </a:r>
                      <a:endParaRPr lang="pl-P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2963863" y="3995738"/>
            <a:ext cx="3997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JUTRO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– </a:t>
            </a:r>
            <a:r>
              <a:rPr lang="pl-PL" sz="1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Z INSTALACJĄ FOTOWOLTAICZNĄ</a:t>
            </a:r>
            <a:endParaRPr lang="pl-PL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86951"/>
              </p:ext>
            </p:extLst>
          </p:nvPr>
        </p:nvGraphicFramePr>
        <p:xfrm>
          <a:off x="528638" y="4660900"/>
          <a:ext cx="7886700" cy="7756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/>
                  </a:extLst>
                </a:gridCol>
                <a:gridCol w="2628900">
                  <a:extLst>
                    <a:ext uri="{9D8B030D-6E8A-4147-A177-3AD203B41FA5}"/>
                  </a:extLst>
                </a:gridCol>
                <a:gridCol w="2628900">
                  <a:extLst>
                    <a:ext uri="{9D8B030D-6E8A-4147-A177-3AD203B41FA5}"/>
                  </a:extLst>
                </a:gridCol>
              </a:tblGrid>
              <a:tr h="25193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PRODUKCJA (rok)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OSZCZĘDNOŚCI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RACHUNEK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87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3000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1935,00</a:t>
                      </a:r>
                      <a:r>
                        <a:rPr lang="pl-PL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zł</a:t>
                      </a:r>
                      <a:endParaRPr lang="pl-P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315,00</a:t>
                      </a:r>
                      <a:r>
                        <a:rPr lang="pl-PL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zł</a:t>
                      </a:r>
                      <a:endParaRPr lang="pl-PL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82515"/>
              </p:ext>
            </p:extLst>
          </p:nvPr>
        </p:nvGraphicFramePr>
        <p:xfrm>
          <a:off x="528638" y="1706563"/>
          <a:ext cx="78866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699">
                  <a:extLst>
                    <a:ext uri="{9D8B030D-6E8A-4147-A177-3AD203B41FA5}"/>
                  </a:extLst>
                </a:gridCol>
              </a:tblGrid>
              <a:tr h="54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Szacunkowa oszczędność </a:t>
                      </a:r>
                      <a:r>
                        <a:rPr lang="pl-PL" sz="18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(3,48 </a:t>
                      </a:r>
                      <a:r>
                        <a:rPr lang="pl-PL" sz="18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kWp</a:t>
                      </a:r>
                      <a:r>
                        <a:rPr lang="pl-PL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r>
                        <a:rPr lang="pl-PL" sz="18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 </a:t>
                      </a:r>
                      <a:r>
                        <a:rPr lang="pl-PL" sz="18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6,500 </a:t>
                      </a:r>
                      <a:r>
                        <a:rPr lang="pl-PL" sz="18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zł netto </a:t>
                      </a:r>
                      <a:r>
                        <a:rPr lang="pl-PL" sz="180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=22620 </a:t>
                      </a:r>
                      <a:r>
                        <a:rPr lang="pl-PL" sz="18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zł x Vat (8%)= </a:t>
                      </a:r>
                      <a:r>
                        <a:rPr lang="pl-PL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24429,60zł </a:t>
                      </a:r>
                      <a:r>
                        <a:rPr lang="pl-PL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brutto </a:t>
                      </a:r>
                      <a:endParaRPr lang="pl-PL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0519" name="Picture 41" descr="https://upload.wikimedia.org/wikipedia/commons/thumb/f/ff/POL_gmina_Bia%C5%82a_COA.svg/750px-POL_gmina_Bia%C5%82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075" y="368300"/>
            <a:ext cx="104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75" y="383414"/>
            <a:ext cx="1041400" cy="13260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617</TotalTime>
  <Words>454</Words>
  <Application>Microsoft Office PowerPoint</Application>
  <PresentationFormat>Pokaz na ekranie (4:3)</PresentationFormat>
  <Paragraphs>142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Extrabold</vt:lpstr>
      <vt:lpstr>Motyw pakietu Office</vt:lpstr>
      <vt:lpstr>Microsoft Excel Chart</vt:lpstr>
      <vt:lpstr>Prezentacja programu PowerPoint</vt:lpstr>
      <vt:lpstr>    O programie </vt:lpstr>
      <vt:lpstr>Obszar Interwencji Doliny Baryczy  (OIDB). </vt:lpstr>
      <vt:lpstr>    Co to jest instalacja OZE?</vt:lpstr>
      <vt:lpstr>  Czym jest fotowoltaika i jak działa</vt:lpstr>
      <vt:lpstr>     Przykładowe instalacje fotowoltaiczne</vt:lpstr>
      <vt:lpstr>     Fotowoltaika Niemcy-Polska</vt:lpstr>
      <vt:lpstr>     Fotowoltaika Niemcy-Polska      nasłonecznienie</vt:lpstr>
      <vt:lpstr>    Kalkulacje (szacunkowe)</vt:lpstr>
      <vt:lpstr> Produkcja energii z PV /  zużycie energii w domu</vt:lpstr>
      <vt:lpstr>    Co z VAT?</vt:lpstr>
      <vt:lpstr>    Kalkulacje (szacunkowe)</vt:lpstr>
      <vt:lpstr>    Szacowany zwrot z inwestycji</vt:lpstr>
      <vt:lpstr>    Przykładowy rachunek </vt:lpstr>
      <vt:lpstr>    Terminy naboru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 winiecka</dc:creator>
  <cp:lastModifiedBy>Przemysław Jankowski</cp:lastModifiedBy>
  <cp:revision>68</cp:revision>
  <dcterms:created xsi:type="dcterms:W3CDTF">2017-07-11T13:51:36Z</dcterms:created>
  <dcterms:modified xsi:type="dcterms:W3CDTF">2018-08-08T07:15:09Z</dcterms:modified>
</cp:coreProperties>
</file>